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81" r:id="rId2"/>
    <p:sldId id="305" r:id="rId3"/>
    <p:sldId id="318" r:id="rId4"/>
    <p:sldId id="374" r:id="rId5"/>
    <p:sldId id="364" r:id="rId6"/>
    <p:sldId id="368" r:id="rId7"/>
    <p:sldId id="375" r:id="rId8"/>
    <p:sldId id="378" r:id="rId9"/>
    <p:sldId id="376" r:id="rId10"/>
    <p:sldId id="377" r:id="rId11"/>
    <p:sldId id="373" r:id="rId12"/>
    <p:sldId id="25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E946F99-DAB3-7516-D2C0-10BEA4B99EB9}" name="Song Sujeong" initials="SS" userId="9a46a10f6f1c1e83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ebyeol Yu" initials="SY" lastIdx="1" clrIdx="0">
    <p:extLst>
      <p:ext uri="{19B8F6BF-5375-455C-9EA6-DF929625EA0E}">
        <p15:presenceInfo xmlns:p15="http://schemas.microsoft.com/office/powerpoint/2012/main" userId="98481ea3cdcca7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9"/>
    <a:srgbClr val="F8F8F8"/>
    <a:srgbClr val="FEFDFC"/>
    <a:srgbClr val="FFFDFB"/>
    <a:srgbClr val="F7F7F7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242134-CAAD-427F-475E-74224E0CD3C4}" v="3653" dt="2022-03-28T09:11:15.9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70069" autoAdjust="0"/>
  </p:normalViewPr>
  <p:slideViewPr>
    <p:cSldViewPr snapToGrid="0" showGuides="1">
      <p:cViewPr varScale="1">
        <p:scale>
          <a:sx n="82" d="100"/>
          <a:sy n="82" d="100"/>
        </p:scale>
        <p:origin x="1872" y="78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B2A7FA-2D13-4FBE-BD9F-170CAF0E0D50}" type="datetimeFigureOut">
              <a:rPr lang="ko-KR" altLang="en-US" smtClean="0"/>
              <a:t>2022-12-04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A2B7BD-46E2-435D-BE90-7B2207993A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2906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kulms.korea.ac.kr/webapps/blackboard/execute/courseMain?course_id=_377667_1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cialmediatoday.com/social-networks/sarah-snow/2015-07-08/get-out-your-twittonary-twitter-abbreviations-you-must-know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신경망 응용수업 첫번째 프로젝트로 </a:t>
            </a:r>
            <a:r>
              <a:rPr lang="en-US" altLang="ko-KR" dirty="0"/>
              <a:t>code similarity estimation</a:t>
            </a:r>
            <a:r>
              <a:rPr lang="ko-KR" altLang="en-US" dirty="0"/>
              <a:t>을 골랐습니다</a:t>
            </a:r>
            <a:r>
              <a:rPr lang="en-US" altLang="ko-KR" dirty="0"/>
              <a:t>.</a:t>
            </a:r>
          </a:p>
          <a:p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Hello, I chose the project which name is </a:t>
            </a:r>
            <a:r>
              <a:rPr lang="en-US" altLang="ko-KR" sz="1200" b="1" i="0" dirty="0">
                <a:solidFill>
                  <a:srgbClr val="FFFFFF"/>
                </a:solidFill>
                <a:effectLst/>
                <a:latin typeface="zeitung"/>
              </a:rPr>
              <a:t>Natural Language Processing with Disaster Tweets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  as the second project of the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hlinkClick r:id="rId3" tooltip="222R [서울-대학원]신경망응용및실습(영강)(APPLICATIONS AND PRACTICE IN NEURAL NETWORKS(English))-00분반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APPLICATIONS AND PRACTICE IN NEURAL NETWORKS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70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61 for maximum sentence length and 60 for today</a:t>
            </a:r>
            <a:br>
              <a:rPr lang="en-US" altLang="ko-KR" dirty="0"/>
            </a:b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- - Padding more than max length seems to degrade performance</a:t>
            </a:r>
          </a:p>
          <a:p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Here is the results 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Concatenation of text and keyword shows best valid accuracy.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In this model, max length is 70 and best epochs at epoch 1.</a:t>
            </a:r>
          </a:p>
          <a:p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Detail of model loss and valid loss, valid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noto"/>
              </a:rPr>
              <a:t>accurary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 is below.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604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Here is the conclusion.</a:t>
            </a:r>
          </a:p>
          <a:p>
            <a:r>
              <a:rPr lang="en-US" altLang="ko-KR" dirty="0"/>
              <a:t>I added new method (BERT with preprocessing)</a:t>
            </a:r>
          </a:p>
          <a:p>
            <a:r>
              <a:rPr lang="en-US" altLang="ko-KR" dirty="0"/>
              <a:t>In the previous basic model, valid accuracy is 56.1% in 5 epoch</a:t>
            </a:r>
          </a:p>
          <a:p>
            <a:r>
              <a:rPr lang="en-US" altLang="ko-KR" dirty="0"/>
              <a:t>In our model, valid accuracy is 82.81% in 1 epochs</a:t>
            </a:r>
          </a:p>
          <a:p>
            <a:r>
              <a:rPr lang="en-US" altLang="ko-KR" dirty="0"/>
              <a:t>26.71% up in the valid accuracy.</a:t>
            </a:r>
          </a:p>
          <a:p>
            <a:endParaRPr lang="en-US" altLang="ko-KR" dirty="0"/>
          </a:p>
          <a:p>
            <a:r>
              <a:rPr lang="en-US" altLang="ko-KR" dirty="0"/>
              <a:t>Social media has been drawing attentions from researchers and practitioners in the field of disaster management. Accurate message classification is a necessary requirement to make decisions from the abundant but noisy user-generated data such as tweeter. </a:t>
            </a:r>
          </a:p>
          <a:p>
            <a:r>
              <a:rPr lang="en-US" altLang="ko-KR" dirty="0"/>
              <a:t>BERT-based classifiers could attain better performance compared with the LSTM baseline model.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749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thanks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434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I will proceed with the order of project description basic model New model conclusion.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358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해당 프로젝트의 목표는 두개의 코드가 유사한 코드인지 아닌지를 예측하는 과제입니다</a:t>
            </a:r>
            <a:r>
              <a:rPr lang="en-US" altLang="ko-KR" dirty="0"/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The goal of the project is to </a:t>
            </a:r>
            <a:r>
              <a:rPr lang="en-US" altLang="ko-KR" sz="1200" dirty="0"/>
              <a:t>predict whether a given tweet is about a real disaster or not.</a:t>
            </a:r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endParaRPr lang="en-US" altLang="ko-KR" dirty="0"/>
          </a:p>
          <a:p>
            <a:r>
              <a:rPr lang="ko-KR" altLang="en-US" dirty="0"/>
              <a:t>해당 프로젝트가 필요한 이유는 다음과 같습니다</a:t>
            </a:r>
            <a:r>
              <a:rPr lang="en-US" altLang="ko-KR" dirty="0"/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The following reasons are required for this project:</a:t>
            </a:r>
          </a:p>
          <a:p>
            <a:endParaRPr lang="en-US" altLang="ko-KR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ko-KR" sz="1200" dirty="0"/>
              <a:t>The </a:t>
            </a:r>
            <a:r>
              <a:rPr lang="en-US" altLang="ko-KR" sz="1200" dirty="0" err="1"/>
              <a:t>ubiquitousness</a:t>
            </a:r>
            <a:r>
              <a:rPr lang="en-US" altLang="ko-KR" sz="1200" dirty="0"/>
              <a:t> of smartphones enables people to announce an emergency they’re observing in real-time. 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ko-KR" sz="1200" dirty="0"/>
              <a:t>Because of this, more agencies are interested in </a:t>
            </a:r>
            <a:r>
              <a:rPr lang="en-US" altLang="ko-KR" sz="1200" dirty="0" err="1"/>
              <a:t>programatically</a:t>
            </a:r>
            <a:r>
              <a:rPr lang="en-US" altLang="ko-KR" sz="1200" dirty="0"/>
              <a:t> monitoring Twitter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ko-KR" sz="1200" dirty="0"/>
              <a:t>But, it’s not always clear whether a person’s words are actually announcing a disaster. </a:t>
            </a:r>
          </a:p>
          <a:p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r>
              <a:rPr lang="ko-KR" altLang="en-US" dirty="0"/>
              <a:t>다음은 해당 프로젝트에 사용되는 데이터를 알아보겠습니다</a:t>
            </a:r>
            <a:r>
              <a:rPr lang="en-US" altLang="ko-KR" dirty="0"/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Next, let's look at the data used for the project.</a:t>
            </a:r>
          </a:p>
          <a:p>
            <a:r>
              <a:rPr lang="en-US" altLang="ko-KR" dirty="0"/>
              <a:t>There are 3 dataset in this task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673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>
              <a:buFont typeface="Arial" panose="020B0604020202020204" pitchFamily="34" charset="0"/>
              <a:buNone/>
            </a:pPr>
            <a:r>
              <a:rPr lang="en-US" altLang="ko-KR" dirty="0">
                <a:effectLst/>
                <a:latin typeface="inherit"/>
              </a:rPr>
              <a:t>There are a few columns.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altLang="ko-KR" dirty="0">
                <a:effectLst/>
                <a:latin typeface="inherit"/>
              </a:rPr>
              <a:t>id is a unique identifier for each tweet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altLang="ko-KR" dirty="0">
                <a:effectLst/>
                <a:latin typeface="inherit"/>
              </a:rPr>
              <a:t>text is the text of the tweet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altLang="ko-KR" dirty="0">
                <a:effectLst/>
                <a:latin typeface="inherit"/>
              </a:rPr>
              <a:t>location is the location the tweet was sent from (may be blank)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altLang="ko-KR" dirty="0">
                <a:effectLst/>
                <a:latin typeface="inherit"/>
              </a:rPr>
              <a:t>keyword is a particular keyword from the tweet (may be blank)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altLang="ko-KR" dirty="0">
                <a:effectLst/>
                <a:latin typeface="inherit"/>
              </a:rPr>
              <a:t>target is in </a:t>
            </a:r>
            <a:r>
              <a:rPr lang="en-US" altLang="ko-KR" b="1" dirty="0">
                <a:effectLst/>
                <a:latin typeface="inherit"/>
              </a:rPr>
              <a:t>train.csv</a:t>
            </a:r>
            <a:r>
              <a:rPr lang="en-US" altLang="ko-KR" dirty="0">
                <a:effectLst/>
                <a:latin typeface="inherit"/>
              </a:rPr>
              <a:t> only, this denotes whether a tweet is about a real disaster (1) or not (0)</a:t>
            </a:r>
          </a:p>
          <a:p>
            <a:br>
              <a:rPr lang="en-US" altLang="ko-KR" dirty="0">
                <a:effectLst/>
                <a:latin typeface="inherit"/>
              </a:rPr>
            </a:br>
            <a:r>
              <a:rPr lang="en-US" altLang="ko-KR" dirty="0">
                <a:effectLst/>
                <a:latin typeface="inherit"/>
              </a:rPr>
              <a:t>Here is the sample of train.csv </a:t>
            </a:r>
          </a:p>
          <a:p>
            <a:r>
              <a:rPr lang="en-US" altLang="ko-KR" dirty="0">
                <a:effectLst/>
                <a:latin typeface="inherit"/>
              </a:rPr>
              <a:t>In the text columns, we can see the </a:t>
            </a:r>
            <a:r>
              <a:rPr lang="en-US" altLang="ko-KR" dirty="0" err="1">
                <a:effectLst/>
                <a:latin typeface="inherit"/>
              </a:rPr>
              <a:t>url</a:t>
            </a:r>
            <a:r>
              <a:rPr lang="en-US" altLang="ko-KR" dirty="0">
                <a:effectLst/>
                <a:latin typeface="inherit"/>
              </a:rPr>
              <a:t> and some expression usually used in tweet such as @, # (hash tag)</a:t>
            </a:r>
          </a:p>
          <a:p>
            <a:r>
              <a:rPr lang="en-US" altLang="ko-KR" dirty="0">
                <a:effectLst/>
                <a:latin typeface="inherit"/>
              </a:rPr>
              <a:t>In the target columns 1 means this tweet is disaster tweet, 0 means tweet Is not disaster tweet.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389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Basic model is BERT </a:t>
            </a:r>
          </a:p>
          <a:p>
            <a:r>
              <a:rPr lang="en-US" altLang="ko-KR" dirty="0"/>
              <a:t>BERT is encoder of Transformer</a:t>
            </a:r>
          </a:p>
          <a:p>
            <a:r>
              <a:rPr lang="en-US" altLang="ko-KR" dirty="0"/>
              <a:t>And as you </a:t>
            </a:r>
            <a:r>
              <a:rPr lang="en-US" altLang="ko-KR" dirty="0" err="1"/>
              <a:t>knwo</a:t>
            </a:r>
            <a:r>
              <a:rPr lang="en-US" altLang="ko-KR" dirty="0"/>
              <a:t>, Transformer encoder has 12 or 24 layers</a:t>
            </a:r>
          </a:p>
          <a:p>
            <a:r>
              <a:rPr lang="en-US" altLang="ko-KR" dirty="0"/>
              <a:t>Bert uses Word embedding with context.</a:t>
            </a:r>
          </a:p>
          <a:p>
            <a:endParaRPr lang="en-US" altLang="ko-KR" dirty="0"/>
          </a:p>
          <a:p>
            <a:r>
              <a:rPr lang="en-US" altLang="ko-KR" dirty="0"/>
              <a:t>In Pre-training of BERT ,  It Uses massive data without labels.</a:t>
            </a:r>
          </a:p>
          <a:p>
            <a:r>
              <a:rPr lang="en-US" altLang="ko-KR" dirty="0"/>
              <a:t>First, It uses Masked language model (MLM) and Next sentence prediction (NSP) </a:t>
            </a:r>
          </a:p>
          <a:p>
            <a:endParaRPr lang="en-US" altLang="ko-KR" dirty="0"/>
          </a:p>
          <a:p>
            <a:r>
              <a:rPr lang="en-US" altLang="ko-KR" dirty="0"/>
              <a:t>In Fine-tuning of BERT, It uses additional tasks with labels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373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Our model treats text with removing emoticon that are usually used in website, </a:t>
            </a:r>
          </a:p>
          <a:p>
            <a:r>
              <a:rPr lang="en-US" altLang="ko-KR" dirty="0"/>
              <a:t>And removing @ mentions, </a:t>
            </a:r>
            <a:r>
              <a:rPr lang="en-US" altLang="ko-KR" dirty="0" err="1"/>
              <a:t>urls</a:t>
            </a:r>
            <a:r>
              <a:rPr lang="en-US" altLang="ko-KR" dirty="0"/>
              <a:t>, punctuations.</a:t>
            </a:r>
          </a:p>
          <a:p>
            <a:endParaRPr lang="en-US" altLang="ko-KR" dirty="0"/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These are the preprocessing methods that are generally performed a lot. 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However, the @ part is a special expression mainly used on Twitter that tags the other person. For example @jaekyoungkim @id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1313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Some keyword is critically important in the prediction.</a:t>
            </a:r>
          </a:p>
          <a:p>
            <a:r>
              <a:rPr lang="en-US" altLang="ko-KR" dirty="0"/>
              <a:t>Debris keyword appears 37 times and 100% of the this keyword is disaster tweet.</a:t>
            </a:r>
          </a:p>
          <a:p>
            <a:r>
              <a:rPr lang="en-US" altLang="ko-KR" dirty="0" err="1"/>
              <a:t>Wrekage</a:t>
            </a:r>
            <a:r>
              <a:rPr lang="en-US" altLang="ko-KR" dirty="0"/>
              <a:t> and derailment are also 100% of the disaster tweet</a:t>
            </a:r>
          </a:p>
          <a:p>
            <a:r>
              <a:rPr lang="en-US" altLang="ko-KR" dirty="0" err="1"/>
              <a:t>Whearas</a:t>
            </a:r>
            <a:r>
              <a:rPr lang="en-US" altLang="ko-KR" dirty="0"/>
              <a:t>, aftershock keyword appears 34 times, but 0% of the this keyword is disaster tweet</a:t>
            </a:r>
          </a:p>
          <a:p>
            <a:endParaRPr lang="en-US" altLang="ko-KR" dirty="0"/>
          </a:p>
          <a:p>
            <a:r>
              <a:rPr lang="en-US" altLang="ko-KR" dirty="0"/>
              <a:t>After next section, we will use this idea in the model.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1939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0A0A0A"/>
                </a:solidFill>
                <a:effectLst/>
                <a:latin typeface="proxima nova"/>
                <a:hlinkClick r:id="rId3"/>
              </a:rPr>
              <a:t>Twitter abbreviations </a:t>
            </a:r>
            <a:r>
              <a:rPr lang="en-US" altLang="ko-KR" b="0" i="0" dirty="0">
                <a:solidFill>
                  <a:srgbClr val="0A0A0A"/>
                </a:solidFill>
                <a:effectLst/>
                <a:latin typeface="proxima nova"/>
              </a:rPr>
              <a:t>and acronyms are an odd mash-up of text slang, old school chat room phrases, common sense short forms and corporate buzzwords. </a:t>
            </a:r>
          </a:p>
          <a:p>
            <a:r>
              <a:rPr lang="en-US" altLang="ko-KR" b="0" i="0" dirty="0">
                <a:solidFill>
                  <a:srgbClr val="0A0A0A"/>
                </a:solidFill>
                <a:effectLst/>
                <a:latin typeface="proxima nova"/>
              </a:rPr>
              <a:t>There is nothing more terrible than parsing a customer tweet and finding out what you once thought was a compliment was really a product slam or worse, a drug reference.</a:t>
            </a:r>
          </a:p>
          <a:p>
            <a:r>
              <a:rPr lang="en-US" altLang="ko-KR" dirty="0"/>
              <a:t>There are some example of abbreviations </a:t>
            </a:r>
          </a:p>
          <a:p>
            <a:r>
              <a:rPr lang="en-US" altLang="ko-KR" dirty="0"/>
              <a:t>Asap means as soon as possible</a:t>
            </a:r>
          </a:p>
          <a:p>
            <a:r>
              <a:rPr lang="en-US" altLang="ko-KR" dirty="0"/>
              <a:t>B2b means business to business  </a:t>
            </a:r>
          </a:p>
          <a:p>
            <a:r>
              <a:rPr lang="en-US" altLang="ko-KR" dirty="0"/>
              <a:t>Btw by thew way 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445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[1] Only text model uses only text , batch size is 32 and max length is set to 60 and 70</a:t>
            </a:r>
          </a:p>
          <a:p>
            <a:endParaRPr lang="en-US" altLang="ko-KR" dirty="0"/>
          </a:p>
          <a:p>
            <a:r>
              <a:rPr lang="en-US" altLang="ko-KR" dirty="0"/>
              <a:t>[2] Second model is concatenation of keyword and text. Length of keyword usually 2 to 4 words. </a:t>
            </a:r>
          </a:p>
          <a:p>
            <a:r>
              <a:rPr lang="en-US" altLang="ko-KR" dirty="0"/>
              <a:t>Batch size is also 32 and max length is set to 60 or 70 </a:t>
            </a:r>
          </a:p>
          <a:p>
            <a:endParaRPr lang="en-US" altLang="ko-KR" dirty="0"/>
          </a:p>
          <a:p>
            <a:r>
              <a:rPr lang="en-US" altLang="ko-KR" dirty="0"/>
              <a:t>[3] last model is using proportion keyword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Some keyword </a:t>
            </a:r>
            <a:r>
              <a:rPr lang="en-US" altLang="ko-KR" dirty="0" err="1"/>
              <a:t>debirs</a:t>
            </a:r>
            <a:r>
              <a:rPr lang="en-US" altLang="ko-KR" dirty="0"/>
              <a:t>, Debris keyword appears 37 times and 100% of the this keyword is disaster tweet.</a:t>
            </a:r>
          </a:p>
          <a:p>
            <a:pPr marL="342900" indent="-342900">
              <a:buFontTx/>
              <a:buChar char="-"/>
            </a:pPr>
            <a:r>
              <a:rPr lang="en-US" altLang="ko-KR" sz="12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If  keyword disaster prob &gt; threshold (</a:t>
            </a:r>
            <a:r>
              <a:rPr lang="en-US" altLang="ko-KR" sz="1200" b="1" dirty="0" err="1">
                <a:effectLst/>
                <a:latin typeface="SFMono-Regular"/>
              </a:rPr>
              <a:t>Disaster_Probability</a:t>
            </a:r>
            <a:r>
              <a:rPr lang="en-US" altLang="ko-KR" sz="1200" b="1" dirty="0">
                <a:effectLst/>
                <a:latin typeface="SFMono-Regular"/>
              </a:rPr>
              <a:t>) </a:t>
            </a:r>
            <a:r>
              <a:rPr lang="en-US" altLang="ko-KR" sz="12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: hardcoding 1</a:t>
            </a:r>
          </a:p>
          <a:p>
            <a:pPr marL="342900" indent="-342900">
              <a:buFontTx/>
              <a:buChar char="-"/>
            </a:pPr>
            <a:r>
              <a:rPr lang="en-US" altLang="ko-KR" sz="12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If  keyword not disaster prob &lt; threshold (</a:t>
            </a:r>
            <a:r>
              <a:rPr lang="en-US" altLang="ko-KR" sz="1200" b="1" dirty="0" err="1">
                <a:effectLst/>
                <a:latin typeface="SFMono-Regular"/>
              </a:rPr>
              <a:t>not_Disaster_Probability</a:t>
            </a:r>
            <a:r>
              <a:rPr lang="en-US" altLang="ko-KR" sz="1200" b="1" dirty="0">
                <a:effectLst/>
                <a:latin typeface="SFMono-Regular"/>
              </a:rPr>
              <a:t>)</a:t>
            </a:r>
            <a:r>
              <a:rPr lang="en-US" altLang="ko-KR" sz="12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 : hardcoding 0</a:t>
            </a:r>
          </a:p>
          <a:p>
            <a:pPr marL="0" indent="0">
              <a:buFontTx/>
              <a:buNone/>
            </a:pPr>
            <a:r>
              <a:rPr lang="en-US" altLang="ko-KR" sz="12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In this model batch size is 32, and max length is 60.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2B7BD-46E2-435D-BE90-7B2207993A1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249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6691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028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hyperlink" Target="https://kulms.korea.ac.kr/webapps/blackboard/execute/courseMain?course_id=_377667_1" TargetMode="Externa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6380" y="2432413"/>
            <a:ext cx="108158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i="0" dirty="0">
                <a:solidFill>
                  <a:srgbClr val="FFFFFF"/>
                </a:solidFill>
                <a:effectLst/>
                <a:latin typeface="zeitung"/>
              </a:rPr>
              <a:t>Natural Language Processing with Disaster Tweets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351247" y="5407223"/>
            <a:ext cx="188300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2021010192</a:t>
            </a:r>
          </a:p>
          <a:p>
            <a:pPr algn="ctr"/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Kim Jae </a:t>
            </a:r>
            <a:r>
              <a:rPr lang="en-US" altLang="ko-KR" sz="1400" dirty="0" err="1">
                <a:solidFill>
                  <a:schemeClr val="accent1">
                    <a:lumMod val="75000"/>
                  </a:schemeClr>
                </a:solidFill>
              </a:rPr>
              <a:t>Kyoung</a:t>
            </a:r>
            <a:endParaRPr lang="en-US" altLang="ko-KR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5654950" y="1659089"/>
            <a:ext cx="834472" cy="230238"/>
            <a:chOff x="5435701" y="1021996"/>
            <a:chExt cx="834472" cy="230238"/>
          </a:xfrm>
        </p:grpSpPr>
        <p:sp>
          <p:nvSpPr>
            <p:cNvPr id="18" name="포인트가 5개인 별 17"/>
            <p:cNvSpPr/>
            <p:nvPr/>
          </p:nvSpPr>
          <p:spPr>
            <a:xfrm>
              <a:off x="5435701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포인트가 5개인 별 18"/>
            <p:cNvSpPr/>
            <p:nvPr/>
          </p:nvSpPr>
          <p:spPr>
            <a:xfrm>
              <a:off x="5737818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포인트가 5개인 별 19"/>
            <p:cNvSpPr/>
            <p:nvPr/>
          </p:nvSpPr>
          <p:spPr>
            <a:xfrm>
              <a:off x="6039935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69260" y="266697"/>
            <a:ext cx="5593519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2022-2 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hlinkClick r:id="rId5" tooltip="222R [서울-대학원]신경망응용및실습(영강)(APPLICATIONS AND PRACTICE IN NEURAL NETWORKS(English))-00분반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APPLICATIONS AND PRACTICE IN NEURAL NETWORKS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 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347A19B8-D34E-E405-9234-54F8EF9AF5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504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41"/>
    </mc:Choice>
    <mc:Fallback>
      <p:transition spd="slow" advTm="14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 New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904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Result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E01B0774-014C-D47E-5F7C-B9EFBF8D8C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0614" y="1344423"/>
            <a:ext cx="8170545" cy="255232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CD24373-75EF-9812-48D0-7375F9A5E5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0520" y="3896746"/>
            <a:ext cx="6326505" cy="2286106"/>
          </a:xfrm>
          <a:prstGeom prst="rect">
            <a:avLst/>
          </a:prstGeom>
        </p:spPr>
      </p:pic>
      <p:sp>
        <p:nvSpPr>
          <p:cNvPr id="15" name="액자 14">
            <a:extLst>
              <a:ext uri="{FF2B5EF4-FFF2-40B4-BE49-F238E27FC236}">
                <a16:creationId xmlns:a16="http://schemas.microsoft.com/office/drawing/2014/main" id="{BBE38ED6-4115-67D0-09A8-3A6A53C0CD96}"/>
              </a:ext>
            </a:extLst>
          </p:cNvPr>
          <p:cNvSpPr/>
          <p:nvPr/>
        </p:nvSpPr>
        <p:spPr>
          <a:xfrm>
            <a:off x="250614" y="2390775"/>
            <a:ext cx="8170545" cy="552450"/>
          </a:xfrm>
          <a:prstGeom prst="fram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B4B7A618-E6E6-FF36-3DA4-C66ADB0196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637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035"/>
    </mc:Choice>
    <mc:Fallback>
      <p:transition spd="slow" advTm="39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04 Conclusion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5199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Conclusion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418807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Performance comparison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72A862-B989-CA53-2D95-E1EFB5DA9C9B}"/>
              </a:ext>
            </a:extLst>
          </p:cNvPr>
          <p:cNvSpPr txBox="1"/>
          <p:nvPr/>
        </p:nvSpPr>
        <p:spPr>
          <a:xfrm>
            <a:off x="953448" y="2549471"/>
            <a:ext cx="365536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▪Basic model : LSTM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Best at epochs : 5</a:t>
            </a:r>
          </a:p>
          <a:p>
            <a:r>
              <a:rPr lang="en-US" altLang="ko-KR" sz="2000" dirty="0"/>
              <a:t>➢ Validation accuracy: 56.1% </a:t>
            </a:r>
          </a:p>
          <a:p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1725C4-2FA3-53F4-A3C3-693B68DE94ED}"/>
              </a:ext>
            </a:extLst>
          </p:cNvPr>
          <p:cNvSpPr txBox="1"/>
          <p:nvPr/>
        </p:nvSpPr>
        <p:spPr>
          <a:xfrm>
            <a:off x="7176206" y="2549471"/>
            <a:ext cx="37980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▪Our model : BERT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Best at epochs : 1</a:t>
            </a:r>
          </a:p>
          <a:p>
            <a:r>
              <a:rPr lang="en-US" altLang="ko-KR" sz="2000" dirty="0"/>
              <a:t>➢ Validation accuracy: 82.81% </a:t>
            </a:r>
          </a:p>
        </p:txBody>
      </p:sp>
      <p:sp>
        <p:nvSpPr>
          <p:cNvPr id="8" name="화살표: 톱니 모양의 오른쪽 7">
            <a:extLst>
              <a:ext uri="{FF2B5EF4-FFF2-40B4-BE49-F238E27FC236}">
                <a16:creationId xmlns:a16="http://schemas.microsoft.com/office/drawing/2014/main" id="{048E6DFC-A4C5-851E-4C91-3311659C9FF6}"/>
              </a:ext>
            </a:extLst>
          </p:cNvPr>
          <p:cNvSpPr/>
          <p:nvPr/>
        </p:nvSpPr>
        <p:spPr>
          <a:xfrm>
            <a:off x="5109310" y="2976240"/>
            <a:ext cx="1905972" cy="469900"/>
          </a:xfrm>
          <a:prstGeom prst="notched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00014-C361-163B-B2DF-0A953F7D3358}"/>
              </a:ext>
            </a:extLst>
          </p:cNvPr>
          <p:cNvSpPr txBox="1"/>
          <p:nvPr/>
        </p:nvSpPr>
        <p:spPr>
          <a:xfrm>
            <a:off x="3422650" y="3994944"/>
            <a:ext cx="5670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/>
              <a:t>Validation accuracy </a:t>
            </a:r>
            <a:r>
              <a:rPr lang="en-US" altLang="ko-KR" sz="3000" dirty="0">
                <a:solidFill>
                  <a:srgbClr val="FF0000"/>
                </a:solidFill>
              </a:rPr>
              <a:t>26.71% up</a:t>
            </a:r>
            <a:endParaRPr lang="ko-KR" altLang="en-US" sz="3000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D4D66-AC1E-4CBD-C62D-78B7D3847927}"/>
              </a:ext>
            </a:extLst>
          </p:cNvPr>
          <p:cNvSpPr txBox="1"/>
          <p:nvPr/>
        </p:nvSpPr>
        <p:spPr>
          <a:xfrm>
            <a:off x="979060" y="1950383"/>
            <a:ext cx="109542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spc="-150" dirty="0">
                <a:solidFill>
                  <a:srgbClr val="FF0000"/>
                </a:solidFill>
                <a:latin typeface="+mj-ea"/>
                <a:ea typeface="+mj-ea"/>
              </a:rPr>
              <a:t>Before </a:t>
            </a:r>
            <a:endParaRPr lang="ko-KR" altLang="en-US" sz="2500" spc="-15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5F0F61-2FF4-2515-7AD2-2738395B669A}"/>
              </a:ext>
            </a:extLst>
          </p:cNvPr>
          <p:cNvSpPr txBox="1"/>
          <p:nvPr/>
        </p:nvSpPr>
        <p:spPr>
          <a:xfrm>
            <a:off x="7246855" y="1950383"/>
            <a:ext cx="8006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spc="-150" dirty="0">
                <a:solidFill>
                  <a:srgbClr val="FF0000"/>
                </a:solidFill>
                <a:latin typeface="+mj-ea"/>
                <a:ea typeface="+mj-ea"/>
              </a:rPr>
              <a:t>After</a:t>
            </a:r>
            <a:endParaRPr lang="ko-KR" altLang="en-US" sz="2500" spc="-15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69E2184D-C30D-07A1-0282-D8E67DADC8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46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625"/>
    </mc:Choice>
    <mc:Fallback>
      <p:transition spd="slow" advTm="75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5032796" y="4479852"/>
            <a:ext cx="20970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>
                    <a:lumMod val="75000"/>
                  </a:schemeClr>
                </a:solidFill>
              </a:rPr>
              <a:t>Thank you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4" t="7721" r="14157" b="19442"/>
          <a:stretch/>
        </p:blipFill>
        <p:spPr>
          <a:xfrm>
            <a:off x="5265040" y="1946886"/>
            <a:ext cx="1661920" cy="1962719"/>
          </a:xfrm>
          <a:prstGeom prst="rect">
            <a:avLst/>
          </a:prstGeom>
          <a:effectLst>
            <a:outerShdw dist="254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373BEE06-C89E-8CF4-EE49-670D8E1411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258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6"/>
    </mc:Choice>
    <mc:Fallback>
      <p:transition spd="slow" advTm="1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3999557" y="551966"/>
            <a:ext cx="2482356" cy="5189113"/>
            <a:chOff x="1338737" y="476560"/>
            <a:chExt cx="2482356" cy="5189113"/>
          </a:xfrm>
        </p:grpSpPr>
        <p:sp>
          <p:nvSpPr>
            <p:cNvPr id="18" name="TextBox 17"/>
            <p:cNvSpPr txBox="1"/>
            <p:nvPr/>
          </p:nvSpPr>
          <p:spPr>
            <a:xfrm>
              <a:off x="1338737" y="476560"/>
              <a:ext cx="566181" cy="518911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>
                <a:lnSpc>
                  <a:spcPct val="360000"/>
                </a:lnSpc>
              </a:pPr>
              <a:r>
                <a:rPr lang="en-US" altLang="ko-KR" sz="2300" b="1" spc="300" dirty="0">
                  <a:solidFill>
                    <a:schemeClr val="bg1"/>
                  </a:solidFill>
                </a:rPr>
                <a:t>01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300" b="1" dirty="0">
                  <a:solidFill>
                    <a:schemeClr val="bg1"/>
                  </a:solidFill>
                </a:rPr>
                <a:t>02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300" b="1" dirty="0">
                  <a:solidFill>
                    <a:schemeClr val="bg1"/>
                  </a:solidFill>
                </a:rPr>
                <a:t>03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300" b="1" dirty="0">
                  <a:solidFill>
                    <a:schemeClr val="bg1"/>
                  </a:solidFill>
                </a:rPr>
                <a:t>04</a:t>
              </a:r>
              <a:endParaRPr lang="ko-KR" altLang="en-US" sz="23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49518" y="1342024"/>
              <a:ext cx="1771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  <a:latin typeface="+mj-ea"/>
                  <a:ea typeface="+mj-ea"/>
                </a:rPr>
                <a:t>Project description</a:t>
              </a:r>
              <a:endParaRPr lang="ko-KR" altLang="en-US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049518" y="2610843"/>
              <a:ext cx="1242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  <a:latin typeface="+mj-ea"/>
                  <a:ea typeface="+mj-ea"/>
                </a:rPr>
                <a:t>Basic Model</a:t>
              </a:r>
              <a:endParaRPr lang="ko-KR" altLang="en-US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049518" y="3978428"/>
              <a:ext cx="1223412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  <a:latin typeface="+mj-ea"/>
                  <a:ea typeface="+mj-ea"/>
                </a:rPr>
                <a:t>New model</a:t>
              </a:r>
              <a:endParaRPr lang="ko-KR" altLang="en-US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049518" y="5138031"/>
              <a:ext cx="819455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  <a:ea typeface="+mn-lt"/>
                  <a:cs typeface="+mn-lt"/>
                </a:rPr>
                <a:t>Results</a:t>
              </a:r>
              <a:endParaRPr lang="ko-KR" altLang="en-US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32" name="그룹 31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6" name="오각형 35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7" name="직선 연결선 36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그룹 32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34" name="그림 33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5" name="그림 34"/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9" name="TextBox 38"/>
          <p:cNvSpPr txBox="1"/>
          <p:nvPr/>
        </p:nvSpPr>
        <p:spPr>
          <a:xfrm>
            <a:off x="817846" y="1227831"/>
            <a:ext cx="18036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accent2"/>
                </a:solidFill>
              </a:rPr>
              <a:t>CONTENTS</a:t>
            </a:r>
            <a:endParaRPr lang="ko-KR" altLang="en-US" sz="2400" b="1" dirty="0">
              <a:solidFill>
                <a:schemeClr val="accent2"/>
              </a:solidFill>
            </a:endParaRPr>
          </a:p>
        </p:txBody>
      </p:sp>
      <p:cxnSp>
        <p:nvCxnSpPr>
          <p:cNvPr id="44" name="직선 연결선 43"/>
          <p:cNvCxnSpPr/>
          <p:nvPr/>
        </p:nvCxnSpPr>
        <p:spPr>
          <a:xfrm>
            <a:off x="803633" y="1102690"/>
            <a:ext cx="1857882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A8E0624B-3548-6377-5E93-555F9587B1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90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67"/>
    </mc:Choice>
    <mc:Fallback>
      <p:transition spd="slow" advTm="9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092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 </a:t>
            </a:r>
            <a:r>
              <a:rPr lang="en-US" altLang="ko-KR" spc="-150" dirty="0">
                <a:latin typeface="+mj-ea"/>
                <a:ea typeface="+mj-ea"/>
              </a:rPr>
              <a:t>Project description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36187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Goal &amp; Necessity &amp; Dataset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57AB916-49C2-49DB-A269-CB1608068537}"/>
              </a:ext>
            </a:extLst>
          </p:cNvPr>
          <p:cNvSpPr txBox="1"/>
          <p:nvPr/>
        </p:nvSpPr>
        <p:spPr>
          <a:xfrm>
            <a:off x="503268" y="2599045"/>
            <a:ext cx="16482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Necessity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89736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Goal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72A862-B989-CA53-2D95-E1EFB5DA9C9B}"/>
              </a:ext>
            </a:extLst>
          </p:cNvPr>
          <p:cNvSpPr txBox="1"/>
          <p:nvPr/>
        </p:nvSpPr>
        <p:spPr>
          <a:xfrm>
            <a:off x="1131460" y="2102031"/>
            <a:ext cx="8594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You are predicting whether a given tweet is about a real disaster or not.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0D1C78-D4F7-65E0-35D2-AF5D93D0F77C}"/>
              </a:ext>
            </a:extLst>
          </p:cNvPr>
          <p:cNvSpPr txBox="1"/>
          <p:nvPr/>
        </p:nvSpPr>
        <p:spPr>
          <a:xfrm>
            <a:off x="1131460" y="3240051"/>
            <a:ext cx="106899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The </a:t>
            </a:r>
            <a:r>
              <a:rPr lang="en-US" altLang="ko-KR" sz="2000" dirty="0" err="1"/>
              <a:t>ubiquitousness</a:t>
            </a:r>
            <a:r>
              <a:rPr lang="en-US" altLang="ko-KR" sz="2000" dirty="0"/>
              <a:t> of smartphones enables people to announce an emergency they’re observing in real-time.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Because of this, more agencies are interested in </a:t>
            </a:r>
            <a:r>
              <a:rPr lang="en-US" altLang="ko-KR" sz="2000" dirty="0" err="1"/>
              <a:t>programatically</a:t>
            </a:r>
            <a:r>
              <a:rPr lang="en-US" altLang="ko-KR" sz="2000" dirty="0"/>
              <a:t> monitoring Twitter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But, it’s not always clear whether a person’s words are actually announcing a disaster.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363A5C-2AAB-8B75-4720-51F642E861E9}"/>
              </a:ext>
            </a:extLst>
          </p:cNvPr>
          <p:cNvSpPr txBox="1"/>
          <p:nvPr/>
        </p:nvSpPr>
        <p:spPr>
          <a:xfrm>
            <a:off x="503268" y="4970201"/>
            <a:ext cx="13644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Dataset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E5AF95-11D7-C303-02EC-B309C2DA4281}"/>
              </a:ext>
            </a:extLst>
          </p:cNvPr>
          <p:cNvSpPr txBox="1"/>
          <p:nvPr/>
        </p:nvSpPr>
        <p:spPr>
          <a:xfrm>
            <a:off x="1131460" y="5609177"/>
            <a:ext cx="86052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 fontAlgn="base">
              <a:buFont typeface="Wingdings" panose="05000000000000000000" pitchFamily="2" charset="2"/>
              <a:buChar char="Ø"/>
            </a:pPr>
            <a:r>
              <a:rPr lang="en-US" altLang="ko-KR" sz="2000" dirty="0"/>
              <a:t>train.csv - the training set</a:t>
            </a:r>
          </a:p>
          <a:p>
            <a:pPr marL="342900" indent="-342900" algn="l" fontAlgn="base">
              <a:buFont typeface="Wingdings" panose="05000000000000000000" pitchFamily="2" charset="2"/>
              <a:buChar char="Ø"/>
            </a:pPr>
            <a:r>
              <a:rPr lang="en-US" altLang="ko-KR" sz="2000" dirty="0"/>
              <a:t>test.csv - the test set</a:t>
            </a:r>
          </a:p>
          <a:p>
            <a:pPr marL="342900" indent="-342900" algn="l" fontAlgn="base">
              <a:buFont typeface="Wingdings" panose="05000000000000000000" pitchFamily="2" charset="2"/>
              <a:buChar char="Ø"/>
            </a:pPr>
            <a:r>
              <a:rPr lang="en-US" altLang="ko-KR" sz="2000" dirty="0"/>
              <a:t>sample_submission.csv - a sample submission file in the correct format</a:t>
            </a:r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497B5EA6-F3EA-656D-25CE-7F8F219A37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19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885"/>
    </mc:Choice>
    <mc:Fallback>
      <p:transition spd="slow" advTm="62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092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 </a:t>
            </a:r>
            <a:r>
              <a:rPr lang="en-US" altLang="ko-KR" spc="-150" dirty="0">
                <a:latin typeface="+mj-ea"/>
                <a:ea typeface="+mj-ea"/>
              </a:rPr>
              <a:t>Project description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Dataset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156966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Columns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72A862-B989-CA53-2D95-E1EFB5DA9C9B}"/>
              </a:ext>
            </a:extLst>
          </p:cNvPr>
          <p:cNvSpPr txBox="1"/>
          <p:nvPr/>
        </p:nvSpPr>
        <p:spPr>
          <a:xfrm>
            <a:off x="1131460" y="2102031"/>
            <a:ext cx="1068452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fontAlgn="base">
              <a:buFont typeface="Wingdings" panose="05000000000000000000" pitchFamily="2" charset="2"/>
              <a:buChar char="Ø"/>
            </a:pPr>
            <a:r>
              <a:rPr lang="en-US" altLang="ko-KR" sz="2000" dirty="0"/>
              <a:t>id : a unique identifier for each tweet</a:t>
            </a:r>
          </a:p>
          <a:p>
            <a:pPr marL="342900" indent="-342900" fontAlgn="base">
              <a:buFont typeface="Wingdings" panose="05000000000000000000" pitchFamily="2" charset="2"/>
              <a:buChar char="Ø"/>
            </a:pPr>
            <a:r>
              <a:rPr lang="en-US" altLang="ko-KR" sz="2000" dirty="0"/>
              <a:t>text : the text of the tweet</a:t>
            </a:r>
          </a:p>
          <a:p>
            <a:pPr marL="342900" indent="-342900" fontAlgn="base">
              <a:buFont typeface="Wingdings" panose="05000000000000000000" pitchFamily="2" charset="2"/>
              <a:buChar char="Ø"/>
            </a:pPr>
            <a:r>
              <a:rPr lang="en-US" altLang="ko-KR" sz="2000" dirty="0"/>
              <a:t>location : the location the tweet was sent from (may be blank)</a:t>
            </a:r>
          </a:p>
          <a:p>
            <a:pPr marL="342900" indent="-342900" fontAlgn="base">
              <a:buFont typeface="Wingdings" panose="05000000000000000000" pitchFamily="2" charset="2"/>
              <a:buChar char="Ø"/>
            </a:pPr>
            <a:r>
              <a:rPr lang="en-US" altLang="ko-KR" sz="2000" dirty="0"/>
              <a:t>keyword : a particular keyword from the tweet (may be blank)</a:t>
            </a:r>
          </a:p>
          <a:p>
            <a:pPr marL="342900" indent="-342900" fontAlgn="base">
              <a:buFont typeface="Wingdings" panose="05000000000000000000" pitchFamily="2" charset="2"/>
              <a:buChar char="Ø"/>
            </a:pPr>
            <a:r>
              <a:rPr lang="en-US" altLang="ko-KR" sz="2000" dirty="0"/>
              <a:t>target : in train.csv only, this denotes whether a tweet is about a real disaster (1) or not (0)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363A5C-2AAB-8B75-4720-51F642E861E9}"/>
              </a:ext>
            </a:extLst>
          </p:cNvPr>
          <p:cNvSpPr txBox="1"/>
          <p:nvPr/>
        </p:nvSpPr>
        <p:spPr>
          <a:xfrm>
            <a:off x="503268" y="3902546"/>
            <a:ext cx="134684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Sample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FA20EC4-03CD-6184-CE31-8AD87666469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10"/>
          <a:stretch/>
        </p:blipFill>
        <p:spPr>
          <a:xfrm>
            <a:off x="1009650" y="5118599"/>
            <a:ext cx="9097749" cy="1714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DAA235-DDDB-4C05-D22D-968D8BD81FEF}"/>
              </a:ext>
            </a:extLst>
          </p:cNvPr>
          <p:cNvSpPr txBox="1"/>
          <p:nvPr/>
        </p:nvSpPr>
        <p:spPr>
          <a:xfrm>
            <a:off x="2924169" y="4712927"/>
            <a:ext cx="1052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Location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1701E4-024D-5239-7508-F75F044BE7CB}"/>
              </a:ext>
            </a:extLst>
          </p:cNvPr>
          <p:cNvSpPr txBox="1"/>
          <p:nvPr/>
        </p:nvSpPr>
        <p:spPr>
          <a:xfrm>
            <a:off x="1759267" y="4712927"/>
            <a:ext cx="1052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keyword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D9FC2B-3BEA-79AE-C971-8198DE089DE0}"/>
              </a:ext>
            </a:extLst>
          </p:cNvPr>
          <p:cNvSpPr txBox="1"/>
          <p:nvPr/>
        </p:nvSpPr>
        <p:spPr>
          <a:xfrm>
            <a:off x="5830337" y="4712927"/>
            <a:ext cx="1052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text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E14FC1-6AF3-B70C-DD0B-BE31C146A104}"/>
              </a:ext>
            </a:extLst>
          </p:cNvPr>
          <p:cNvSpPr txBox="1"/>
          <p:nvPr/>
        </p:nvSpPr>
        <p:spPr>
          <a:xfrm>
            <a:off x="9199794" y="4712927"/>
            <a:ext cx="1052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target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722A76-14AF-03AB-295E-98332DA4F377}"/>
              </a:ext>
            </a:extLst>
          </p:cNvPr>
          <p:cNvSpPr txBox="1"/>
          <p:nvPr/>
        </p:nvSpPr>
        <p:spPr>
          <a:xfrm>
            <a:off x="1295048" y="4712927"/>
            <a:ext cx="1052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id</a:t>
            </a:r>
            <a:endParaRPr lang="ko-KR" altLang="en-US" dirty="0"/>
          </a:p>
        </p:txBody>
      </p:sp>
      <p:pic>
        <p:nvPicPr>
          <p:cNvPr id="36" name="오디오 35">
            <a:hlinkClick r:id="" action="ppaction://media"/>
            <a:extLst>
              <a:ext uri="{FF2B5EF4-FFF2-40B4-BE49-F238E27FC236}">
                <a16:creationId xmlns:a16="http://schemas.microsoft.com/office/drawing/2014/main" id="{D8BADEB9-E457-230F-66D1-68654D9FC0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79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743"/>
    </mc:Choice>
    <mc:Fallback>
      <p:transition spd="slow" advTm="85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02 Basic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788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BERT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0E5AF95-11D7-C303-02EC-B309C2DA4281}"/>
              </a:ext>
            </a:extLst>
          </p:cNvPr>
          <p:cNvSpPr txBox="1"/>
          <p:nvPr/>
        </p:nvSpPr>
        <p:spPr>
          <a:xfrm>
            <a:off x="1131460" y="4685095"/>
            <a:ext cx="107817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dirty="0"/>
              <a:t>Pre-training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Using massive data without labels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Masked language model (MLM) » Text random masking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Next sentence prediction (NSP) » Train with randomly concatenated sentences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dirty="0"/>
              <a:t>Fine-tuning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Using additional tasks with labels – Single text classification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ex) emotion classification – Tagging – Question answering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660BBA8-01DD-59D5-997C-B824857AF7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8405" y="1425056"/>
            <a:ext cx="6774485" cy="306281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54D73A5-6B29-8A75-C7E0-022BB253E9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22602" y="1299410"/>
            <a:ext cx="3750512" cy="3999623"/>
          </a:xfrm>
          <a:prstGeom prst="rect">
            <a:avLst/>
          </a:prstGeom>
        </p:spPr>
      </p:pic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5442DFE9-6029-93D0-49A2-175AA9D423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176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40"/>
    </mc:Choice>
    <mc:Fallback>
      <p:transition spd="slow" advTm="439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 New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181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Remove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345992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1) Remove emoticon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120EFB9-1EF4-4AC3-A55A-4FFC9FCA94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437" y="2076045"/>
            <a:ext cx="10525125" cy="1409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AAE2A9-FF19-1BFB-1246-5944544D83FD}"/>
              </a:ext>
            </a:extLst>
          </p:cNvPr>
          <p:cNvSpPr txBox="1"/>
          <p:nvPr/>
        </p:nvSpPr>
        <p:spPr>
          <a:xfrm>
            <a:off x="503268" y="3702892"/>
            <a:ext cx="73792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2) Remove @ mentions, URLs ,  punctuations,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3EAC9FA-7E34-5B44-11F8-FBE0F925B7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437" y="4415701"/>
            <a:ext cx="5801825" cy="2331968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705F9789-7784-AA7A-EC1B-1C7AA8544A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87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736"/>
    </mc:Choice>
    <mc:Fallback>
      <p:transition spd="slow" advTm="47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286" x="3479800" y="6375400"/>
          <p14:tracePt t="33418" x="5168900" y="6581775"/>
          <p14:tracePt t="33426" x="5319713" y="6413500"/>
          <p14:tracePt t="33433" x="5503863" y="6227763"/>
          <p14:tracePt t="33443" x="5646738" y="6076950"/>
          <p14:tracePt t="33451" x="5832475" y="5892800"/>
          <p14:tracePt t="33460" x="6016625" y="5732463"/>
          <p14:tracePt t="33467" x="6226175" y="5591175"/>
          <p14:tracePt t="33476" x="6427788" y="5481638"/>
          <p14:tracePt t="33483" x="6637338" y="5380038"/>
          <p14:tracePt t="33492" x="6888163" y="5295900"/>
          <p14:tracePt t="33499" x="7073900" y="5246688"/>
          <p14:tracePt t="33508" x="7265988" y="5213350"/>
          <p14:tracePt t="33515" x="7392988" y="5195888"/>
          <p14:tracePt t="33523" x="7510463" y="5178425"/>
          <p14:tracePt t="33533" x="7551738" y="5170488"/>
          <p14:tracePt t="33541" x="7610475" y="5145088"/>
          <p14:tracePt t="33549" x="7651750" y="5129213"/>
          <p14:tracePt t="33558" x="7669213" y="5119688"/>
          <p14:tracePt t="33565" x="7686675" y="5111750"/>
          <p14:tracePt t="33574" x="7702550" y="5103813"/>
          <p14:tracePt t="33581" x="7710488" y="5086350"/>
          <p14:tracePt t="33589" x="7735888" y="5070475"/>
          <p14:tracePt t="33597" x="7745413" y="5060950"/>
          <p14:tracePt t="33605" x="7761288" y="5053013"/>
          <p14:tracePt t="33615" x="7778750" y="5037138"/>
          <p14:tracePt t="33623" x="7794625" y="5027613"/>
          <p14:tracePt t="33631" x="7812088" y="5011738"/>
          <p14:tracePt t="33641" x="7827963" y="4994275"/>
          <p14:tracePt t="33647" x="7862888" y="4968875"/>
          <p14:tracePt t="33655" x="7912100" y="4927600"/>
          <p14:tracePt t="33663" x="7970838" y="4876800"/>
          <p14:tracePt t="33671" x="8021638" y="4835525"/>
          <p14:tracePt t="33679" x="8088313" y="4776788"/>
          <p14:tracePt t="33687" x="8139113" y="4718050"/>
          <p14:tracePt t="33697" x="8180388" y="4675188"/>
          <p14:tracePt t="33704" x="8239125" y="4616450"/>
          <p14:tracePt t="33713" x="8281988" y="4565650"/>
          <p14:tracePt t="33721" x="8323263" y="4524375"/>
          <p14:tracePt t="33729" x="8391525" y="4448175"/>
          <p14:tracePt t="33737" x="8424863" y="4406900"/>
          <p14:tracePt t="33746" x="8466138" y="4348163"/>
          <p14:tracePt t="33754" x="8491538" y="4306888"/>
          <p14:tracePt t="33761" x="8509000" y="4256088"/>
          <p14:tracePt t="33769" x="8516938" y="4213225"/>
          <p14:tracePt t="33778" x="8532813" y="4171950"/>
          <p14:tracePt t="33788" x="8542338" y="4105275"/>
          <p14:tracePt t="33795" x="8550275" y="4062413"/>
          <p14:tracePt t="33803" x="8550275" y="4021138"/>
          <p14:tracePt t="33811" x="8558213" y="3987800"/>
          <p14:tracePt t="33821" x="8558213" y="3944938"/>
          <p14:tracePt t="33828" x="8558213" y="3878263"/>
          <p14:tracePt t="33835" x="8558213" y="3835400"/>
          <p14:tracePt t="33844" x="8558213" y="3811588"/>
          <p14:tracePt t="33853" x="8558213" y="3752850"/>
          <p14:tracePt t="33860" x="8550275" y="3702050"/>
          <p14:tracePt t="33869" x="8542338" y="3668713"/>
          <p14:tracePt t="33878" x="8542338" y="3651250"/>
          <p14:tracePt t="33924" x="8532813" y="3651250"/>
          <p14:tracePt t="33931" x="8516938" y="3668713"/>
          <p14:tracePt t="33940" x="8499475" y="3684588"/>
          <p14:tracePt t="33947" x="8491538" y="3694113"/>
          <p14:tracePt t="33956" x="8483600" y="3702050"/>
          <p14:tracePt t="33963" x="8474075" y="3709988"/>
          <p14:tracePt t="33979" x="8474075" y="3717925"/>
          <p14:tracePt t="34204" x="8474075" y="3735388"/>
          <p14:tracePt t="34211" x="8474075" y="3760788"/>
          <p14:tracePt t="34219" x="8474075" y="3794125"/>
          <p14:tracePt t="34228" x="8474075" y="3802063"/>
          <p14:tracePt t="34656" x="8474075" y="3811588"/>
          <p14:tracePt t="35546" x="8474075" y="3827463"/>
          <p14:tracePt t="35553" x="8474075" y="3852863"/>
          <p14:tracePt t="35562" x="8483600" y="3903663"/>
          <p14:tracePt t="35569" x="8483600" y="3937000"/>
          <p14:tracePt t="35578" x="8474075" y="3970338"/>
          <p14:tracePt t="35585" x="8474075" y="3995738"/>
          <p14:tracePt t="35594" x="8466138" y="4029075"/>
          <p14:tracePt t="35601" x="8458200" y="4071938"/>
          <p14:tracePt t="35610" x="8440738" y="4095750"/>
          <p14:tracePt t="35616" x="8432800" y="4121150"/>
          <p14:tracePt t="35627" x="8424863" y="4138613"/>
          <p14:tracePt t="35633" x="8424863" y="4146550"/>
          <p14:tracePt t="35643" x="8424863" y="4164013"/>
          <p14:tracePt t="35649" x="8424863" y="4179888"/>
          <p14:tracePt t="35658" x="8424863" y="4197350"/>
          <p14:tracePt t="35665" x="8432800" y="4213225"/>
          <p14:tracePt t="35677" x="8440738" y="4222750"/>
          <p14:tracePt t="35681" x="8440738" y="4230688"/>
          <p14:tracePt t="35690" x="8450263" y="4230688"/>
          <p14:tracePt t="35986" x="8440738" y="4230688"/>
          <p14:tracePt t="35989" x="8424863" y="4230688"/>
          <p14:tracePt t="35997" x="8424863" y="4222750"/>
          <p14:tracePt t="36007" x="8415338" y="4205288"/>
          <p14:tracePt t="36013" x="8415338" y="4179888"/>
          <p14:tracePt t="36022" x="8415338" y="4146550"/>
          <p14:tracePt t="36030" x="8407400" y="4095750"/>
          <p14:tracePt t="36039" x="8407400" y="4071938"/>
          <p14:tracePt t="36048" x="8407400" y="4046538"/>
          <p14:tracePt t="36055" x="8407400" y="4037013"/>
          <p14:tracePt t="36069" x="8407400" y="4046538"/>
          <p14:tracePt t="36078" x="8407400" y="4087813"/>
          <p14:tracePt t="36087" x="8424863" y="4164013"/>
          <p14:tracePt t="36095" x="8450263" y="4281488"/>
          <p14:tracePt t="36104" x="8458200" y="4373563"/>
          <p14:tracePt t="36113" x="8458200" y="4506913"/>
          <p14:tracePt t="36119" x="8458200" y="4649788"/>
          <p14:tracePt t="36128" x="8440738" y="4784725"/>
          <p14:tracePt t="36134" x="8399463" y="4978400"/>
          <p14:tracePt t="36143" x="8340725" y="5137150"/>
          <p14:tracePt t="36151" x="8256588" y="5313363"/>
          <p14:tracePt t="36165" x="8121650" y="5497513"/>
          <p14:tracePt t="36176" x="7820025" y="5791200"/>
          <p14:tracePt t="36184" x="7661275" y="5918200"/>
          <p14:tracePt t="36199" x="7493000" y="6027738"/>
          <p14:tracePt t="36205" x="7207250" y="6211888"/>
          <p14:tracePt t="36218" x="6964363" y="6362700"/>
          <p14:tracePt t="36226" x="6788150" y="6480175"/>
          <p14:tracePt t="36234" x="6662738" y="6564313"/>
          <p14:tracePt t="36241" x="6502400" y="6681788"/>
          <p14:tracePt t="36250" x="6418263" y="6740525"/>
          <p14:tracePt t="36260" x="6335713" y="6816725"/>
          <p14:tracePt t="37424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 New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24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Keyword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743011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Calculating disaster probability within keyword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7173" name="Picture 5">
            <a:extLst>
              <a:ext uri="{FF2B5EF4-FFF2-40B4-BE49-F238E27FC236}">
                <a16:creationId xmlns:a16="http://schemas.microsoft.com/office/drawing/2014/main" id="{2F31DFDC-9DD7-ADAB-194A-2060D50CA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819" y="2572917"/>
            <a:ext cx="6514760" cy="2622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5" name="Picture 7">
            <a:extLst>
              <a:ext uri="{FF2B5EF4-FFF2-40B4-BE49-F238E27FC236}">
                <a16:creationId xmlns:a16="http://schemas.microsoft.com/office/drawing/2014/main" id="{061C12DB-CC34-607E-0586-12F9612A3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0227" y="2570719"/>
            <a:ext cx="4610365" cy="239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9ABED0-6CCE-E540-BA26-09BE92BBEDC4}"/>
              </a:ext>
            </a:extLst>
          </p:cNvPr>
          <p:cNvSpPr txBox="1"/>
          <p:nvPr/>
        </p:nvSpPr>
        <p:spPr>
          <a:xfrm>
            <a:off x="1023178" y="1995473"/>
            <a:ext cx="5670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FF0000"/>
                </a:solidFill>
              </a:rPr>
              <a:t>High disaster prob keyword</a:t>
            </a:r>
            <a:endParaRPr lang="ko-KR" altLang="en-US" sz="3000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6542AE-B6D6-F040-6C71-F67511AA0A66}"/>
              </a:ext>
            </a:extLst>
          </p:cNvPr>
          <p:cNvSpPr txBox="1"/>
          <p:nvPr/>
        </p:nvSpPr>
        <p:spPr>
          <a:xfrm>
            <a:off x="7030702" y="1995473"/>
            <a:ext cx="5670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FF0000"/>
                </a:solidFill>
              </a:rPr>
              <a:t>Low disaster prob keyword</a:t>
            </a:r>
            <a:endParaRPr lang="ko-KR" altLang="en-US" sz="3000" dirty="0">
              <a:solidFill>
                <a:srgbClr val="FF0000"/>
              </a:solidFill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0E83E21F-D378-C8C1-D04F-127254A655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635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087"/>
    </mc:Choice>
    <mc:Fallback>
      <p:transition spd="slow" advTm="63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 New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844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Change word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CE448A1-15AD-5BB9-DD22-38B3DEE07ACB}"/>
              </a:ext>
            </a:extLst>
          </p:cNvPr>
          <p:cNvSpPr txBox="1"/>
          <p:nvPr/>
        </p:nvSpPr>
        <p:spPr>
          <a:xfrm>
            <a:off x="503268" y="1464614"/>
            <a:ext cx="39350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Change abbreviations   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559E41-7487-E9BE-77AF-26C593B28D53}"/>
              </a:ext>
            </a:extLst>
          </p:cNvPr>
          <p:cNvSpPr txBox="1"/>
          <p:nvPr/>
        </p:nvSpPr>
        <p:spPr>
          <a:xfrm>
            <a:off x="1115928" y="2346413"/>
            <a:ext cx="508460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solidFill>
                  <a:srgbClr val="6A8759"/>
                </a:solidFill>
                <a:latin typeface="JetBrains Mono"/>
              </a:rPr>
              <a:t>"asap" : "as soon as possible"</a:t>
            </a:r>
          </a:p>
          <a:p>
            <a:r>
              <a:rPr lang="en-US" altLang="ko-KR" sz="2200" dirty="0">
                <a:solidFill>
                  <a:srgbClr val="6A8759"/>
                </a:solidFill>
                <a:latin typeface="JetBrains Mono"/>
              </a:rPr>
              <a:t>"b2b" : "business to business"</a:t>
            </a:r>
          </a:p>
          <a:p>
            <a:r>
              <a:rPr lang="en-US" altLang="ko-KR" sz="2200" dirty="0">
                <a:solidFill>
                  <a:srgbClr val="6A8759"/>
                </a:solidFill>
                <a:latin typeface="JetBrains Mono"/>
              </a:rPr>
              <a:t>"btw" : "by the way"</a:t>
            </a:r>
          </a:p>
          <a:p>
            <a:r>
              <a:rPr lang="en-US" altLang="ko-KR" sz="2200" dirty="0">
                <a:solidFill>
                  <a:srgbClr val="6A8759"/>
                </a:solidFill>
                <a:latin typeface="JetBrains Mono"/>
              </a:rPr>
              <a:t>"g9" : "genius"</a:t>
            </a:r>
          </a:p>
          <a:p>
            <a:r>
              <a:rPr lang="en-US" altLang="ko-KR" sz="2200" dirty="0">
                <a:solidFill>
                  <a:srgbClr val="6A8759"/>
                </a:solidFill>
                <a:latin typeface="JetBrains Mono"/>
              </a:rPr>
              <a:t>"goat" : "greatest of all time"</a:t>
            </a:r>
          </a:p>
          <a:p>
            <a:r>
              <a:rPr lang="en-US" altLang="ko-KR" sz="2200" dirty="0">
                <a:solidFill>
                  <a:srgbClr val="6A8759"/>
                </a:solidFill>
                <a:latin typeface="JetBrains Mono"/>
              </a:rPr>
              <a:t>"</a:t>
            </a:r>
            <a:r>
              <a:rPr lang="en-US" altLang="ko-KR" sz="2200" dirty="0" err="1">
                <a:solidFill>
                  <a:srgbClr val="6A8759"/>
                </a:solidFill>
                <a:latin typeface="JetBrains Mono"/>
              </a:rPr>
              <a:t>ic</a:t>
            </a:r>
            <a:r>
              <a:rPr lang="en-US" altLang="ko-KR" sz="2200" dirty="0">
                <a:solidFill>
                  <a:srgbClr val="6A8759"/>
                </a:solidFill>
                <a:latin typeface="JetBrains Mono"/>
              </a:rPr>
              <a:t>" : "</a:t>
            </a:r>
            <a:r>
              <a:rPr lang="en-US" altLang="ko-KR" sz="2200" dirty="0" err="1">
                <a:solidFill>
                  <a:srgbClr val="6A8759"/>
                </a:solidFill>
                <a:latin typeface="JetBrains Mono"/>
              </a:rPr>
              <a:t>i</a:t>
            </a:r>
            <a:r>
              <a:rPr lang="en-US" altLang="ko-KR" sz="2200" dirty="0">
                <a:solidFill>
                  <a:srgbClr val="6A8759"/>
                </a:solidFill>
                <a:latin typeface="JetBrains Mono"/>
              </a:rPr>
              <a:t> see"</a:t>
            </a:r>
          </a:p>
          <a:p>
            <a:r>
              <a:rPr lang="en-US" altLang="ko-KR" sz="2200" dirty="0">
                <a:solidFill>
                  <a:srgbClr val="6A8759"/>
                </a:solidFill>
                <a:latin typeface="JetBrains Mono"/>
              </a:rPr>
              <a:t>"j4f" : "just for fun"</a:t>
            </a:r>
          </a:p>
          <a:p>
            <a:r>
              <a:rPr lang="en-US" altLang="ko-KR" sz="2200" dirty="0">
                <a:solidFill>
                  <a:srgbClr val="6A8759"/>
                </a:solidFill>
                <a:latin typeface="JetBrains Mono"/>
              </a:rPr>
              <a:t>"l8r" : "later“ </a:t>
            </a:r>
          </a:p>
          <a:p>
            <a:r>
              <a:rPr lang="en-US" altLang="ko-KR" sz="2200" dirty="0">
                <a:solidFill>
                  <a:srgbClr val="6A8759"/>
                </a:solidFill>
                <a:latin typeface="JetBrains Mono"/>
              </a:rPr>
              <a:t> …</a:t>
            </a:r>
          </a:p>
          <a:p>
            <a:endParaRPr lang="ko-KR" altLang="en-US" sz="2200" dirty="0"/>
          </a:p>
        </p:txBody>
      </p: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20B57795-F8F1-CD18-D4A0-F1737783B0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73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26"/>
    </mc:Choice>
    <mc:Fallback>
      <p:transition spd="slow" advTm="57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03 New model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095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atin typeface="+mj-ea"/>
                <a:ea typeface="Noto Sans CJK KR Thin" panose="020B0200000000000000" pitchFamily="34" charset="-127"/>
                <a:cs typeface="Arial" panose="020B0604020202020204" pitchFamily="34" charset="0"/>
              </a:rPr>
              <a:t>Models</a:t>
            </a:r>
            <a:endParaRPr lang="ko-KR" altLang="en-US" sz="2400" spc="-150" dirty="0"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ACFAD84-B52E-4BDB-83BC-FB9BBAA68594}"/>
              </a:ext>
            </a:extLst>
          </p:cNvPr>
          <p:cNvSpPr txBox="1"/>
          <p:nvPr/>
        </p:nvSpPr>
        <p:spPr>
          <a:xfrm>
            <a:off x="503268" y="1356076"/>
            <a:ext cx="21018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[1] Only text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672680-BF84-14CE-DE78-FB99035CF3E6}"/>
              </a:ext>
            </a:extLst>
          </p:cNvPr>
          <p:cNvSpPr txBox="1"/>
          <p:nvPr/>
        </p:nvSpPr>
        <p:spPr>
          <a:xfrm>
            <a:off x="503268" y="2815606"/>
            <a:ext cx="405226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[2] </a:t>
            </a:r>
            <a:r>
              <a:rPr lang="en-US" altLang="ko-KR" sz="3000" spc="-150" dirty="0" err="1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Concat</a:t>
            </a:r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(keyword, text)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A3EA82-3697-0CED-DC92-E187B01A07D7}"/>
              </a:ext>
            </a:extLst>
          </p:cNvPr>
          <p:cNvSpPr txBox="1"/>
          <p:nvPr/>
        </p:nvSpPr>
        <p:spPr>
          <a:xfrm>
            <a:off x="503268" y="4611531"/>
            <a:ext cx="48202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[3] Using proportion keyword</a:t>
            </a:r>
            <a:endParaRPr lang="ko-KR" altLang="en-US" sz="30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08421E-04AC-8136-B747-8D453AE14F03}"/>
              </a:ext>
            </a:extLst>
          </p:cNvPr>
          <p:cNvSpPr txBox="1"/>
          <p:nvPr/>
        </p:nvSpPr>
        <p:spPr>
          <a:xfrm>
            <a:off x="1288636" y="1993508"/>
            <a:ext cx="25442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Batch size : 32</a:t>
            </a:r>
          </a:p>
          <a:p>
            <a:pPr marL="342900" indent="-342900">
              <a:buFontTx/>
              <a:buChar char="-"/>
            </a:pP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Max length : 60 / 70</a:t>
            </a:r>
          </a:p>
          <a:p>
            <a:pPr marL="342900" indent="-342900">
              <a:buFontTx/>
              <a:buChar char="-"/>
            </a:pP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3BC406-7E61-44E2-0CDF-0F12EBEF34F9}"/>
              </a:ext>
            </a:extLst>
          </p:cNvPr>
          <p:cNvSpPr txBox="1"/>
          <p:nvPr/>
        </p:nvSpPr>
        <p:spPr>
          <a:xfrm>
            <a:off x="1288636" y="3406871"/>
            <a:ext cx="37804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Batch size : 32</a:t>
            </a:r>
          </a:p>
          <a:p>
            <a:pPr marL="342900" indent="-342900">
              <a:buFontTx/>
              <a:buChar char="-"/>
            </a:pP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Max length : 60 / 70</a:t>
            </a:r>
          </a:p>
          <a:p>
            <a:pPr marL="342900" indent="-342900">
              <a:buFontTx/>
              <a:buChar char="-"/>
            </a:pP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New text : </a:t>
            </a:r>
            <a:r>
              <a:rPr lang="en-US" altLang="ko-KR" sz="2000" spc="-150" dirty="0" err="1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Concat</a:t>
            </a: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(keyword , text)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552042-02A1-42AC-2D0C-4879BD7027A5}"/>
              </a:ext>
            </a:extLst>
          </p:cNvPr>
          <p:cNvSpPr txBox="1"/>
          <p:nvPr/>
        </p:nvSpPr>
        <p:spPr>
          <a:xfrm>
            <a:off x="1288636" y="5354526"/>
            <a:ext cx="886159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Batch size : 32</a:t>
            </a:r>
          </a:p>
          <a:p>
            <a:pPr marL="342900" indent="-342900">
              <a:buFontTx/>
              <a:buChar char="-"/>
            </a:pP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Max length : 60 </a:t>
            </a:r>
          </a:p>
          <a:p>
            <a:pPr marL="342900" indent="-342900">
              <a:buFontTx/>
              <a:buChar char="-"/>
            </a:pP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If  keyword disaster prob &gt; threshold (</a:t>
            </a:r>
            <a:r>
              <a:rPr lang="en-US" altLang="ko-KR" sz="2000" b="1" dirty="0" err="1">
                <a:effectLst/>
                <a:latin typeface="SFMono-Regular"/>
              </a:rPr>
              <a:t>Disaster_Probability</a:t>
            </a:r>
            <a:r>
              <a:rPr lang="en-US" altLang="ko-KR" sz="2000" b="1" dirty="0">
                <a:effectLst/>
                <a:latin typeface="SFMono-Regular"/>
              </a:rPr>
              <a:t>) </a:t>
            </a: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: hardcoding 1</a:t>
            </a:r>
          </a:p>
          <a:p>
            <a:pPr marL="342900" indent="-342900">
              <a:buFontTx/>
              <a:buChar char="-"/>
            </a:pP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If  keyword not disaster prob &lt; threshold (</a:t>
            </a:r>
            <a:r>
              <a:rPr lang="en-US" altLang="ko-KR" sz="2000" b="1" dirty="0" err="1">
                <a:effectLst/>
                <a:latin typeface="SFMono-Regular"/>
              </a:rPr>
              <a:t>not_Disaster_Probability</a:t>
            </a:r>
            <a:r>
              <a:rPr lang="en-US" altLang="ko-KR" sz="2000" b="1" dirty="0">
                <a:effectLst/>
                <a:latin typeface="SFMono-Regular"/>
              </a:rPr>
              <a:t>)</a:t>
            </a:r>
            <a:r>
              <a:rPr lang="en-US" altLang="ko-KR" sz="20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 : hardcoding 0</a:t>
            </a:r>
            <a:endParaRPr lang="ko-KR" altLang="en-US" sz="20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304CA9D7-6E84-6BFC-2ADC-C3F3B24125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18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492"/>
    </mc:Choice>
    <mc:Fallback>
      <p:transition spd="slow" advTm="83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오늘의PPT색상테마046_상큼오렌지">
      <a:dk1>
        <a:srgbClr val="3A3838"/>
      </a:dk1>
      <a:lt1>
        <a:srgbClr val="FFFFFF"/>
      </a:lt1>
      <a:dk2>
        <a:srgbClr val="8A8686"/>
      </a:dk2>
      <a:lt2>
        <a:srgbClr val="F2F2F2"/>
      </a:lt2>
      <a:accent1>
        <a:srgbClr val="DC6721"/>
      </a:accent1>
      <a:accent2>
        <a:srgbClr val="F8B03A"/>
      </a:accent2>
      <a:accent3>
        <a:srgbClr val="FFD37C"/>
      </a:accent3>
      <a:accent4>
        <a:srgbClr val="FBE4C2"/>
      </a:accent4>
      <a:accent5>
        <a:srgbClr val="F6CAE2"/>
      </a:accent5>
      <a:accent6>
        <a:srgbClr val="FF77C2"/>
      </a:accent6>
      <a:hlink>
        <a:srgbClr val="2B2929"/>
      </a:hlink>
      <a:folHlink>
        <a:srgbClr val="2B2929"/>
      </a:folHlink>
    </a:clrScheme>
    <a:fontScheme name="사용자 지정 2">
      <a:majorFont>
        <a:latin typeface="Arial"/>
        <a:ea typeface="나눔바른고딕"/>
        <a:cs typeface=""/>
      </a:majorFont>
      <a:minorFont>
        <a:latin typeface="Arial"/>
        <a:ea typeface="나눔바른고딕 Ultra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4804</TotalTime>
  <Words>1391</Words>
  <Application>Microsoft Office PowerPoint</Application>
  <PresentationFormat>와이드스크린</PresentationFormat>
  <Paragraphs>192</Paragraphs>
  <Slides>12</Slides>
  <Notes>12</Notes>
  <HiddenSlides>0</HiddenSlides>
  <MMClips>12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inherit</vt:lpstr>
      <vt:lpstr>JetBrains Mono</vt:lpstr>
      <vt:lpstr>noto</vt:lpstr>
      <vt:lpstr>proxima nova</vt:lpstr>
      <vt:lpstr>SFMono-Regular</vt:lpstr>
      <vt:lpstr>zeitung</vt:lpstr>
      <vt:lpstr>나눔바른고딕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Seungyong Choi</cp:lastModifiedBy>
  <cp:revision>728</cp:revision>
  <dcterms:created xsi:type="dcterms:W3CDTF">2015-04-14T11:49:33Z</dcterms:created>
  <dcterms:modified xsi:type="dcterms:W3CDTF">2022-12-04T10:36:18Z</dcterms:modified>
</cp:coreProperties>
</file>

<file path=docProps/thumbnail.jpeg>
</file>